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7"/>
  </p:notesMasterIdLst>
  <p:handoutMasterIdLst>
    <p:handoutMasterId r:id="rId38"/>
  </p:handoutMasterIdLst>
  <p:sldIdLst>
    <p:sldId id="257" r:id="rId3"/>
    <p:sldId id="319" r:id="rId4"/>
    <p:sldId id="324" r:id="rId5"/>
    <p:sldId id="256" r:id="rId6"/>
    <p:sldId id="325" r:id="rId7"/>
    <p:sldId id="313" r:id="rId8"/>
    <p:sldId id="326" r:id="rId9"/>
    <p:sldId id="282" r:id="rId10"/>
    <p:sldId id="327" r:id="rId11"/>
    <p:sldId id="315" r:id="rId12"/>
    <p:sldId id="271" r:id="rId13"/>
    <p:sldId id="299" r:id="rId14"/>
    <p:sldId id="277" r:id="rId15"/>
    <p:sldId id="292" r:id="rId16"/>
    <p:sldId id="316" r:id="rId17"/>
    <p:sldId id="320" r:id="rId18"/>
    <p:sldId id="328" r:id="rId19"/>
    <p:sldId id="259" r:id="rId20"/>
    <p:sldId id="260" r:id="rId21"/>
    <p:sldId id="261" r:id="rId22"/>
    <p:sldId id="317" r:id="rId23"/>
    <p:sldId id="318" r:id="rId24"/>
    <p:sldId id="321" r:id="rId25"/>
    <p:sldId id="264" r:id="rId26"/>
    <p:sldId id="268" r:id="rId27"/>
    <p:sldId id="323" r:id="rId28"/>
    <p:sldId id="266" r:id="rId29"/>
    <p:sldId id="301" r:id="rId30"/>
    <p:sldId id="302" r:id="rId31"/>
    <p:sldId id="304" r:id="rId32"/>
    <p:sldId id="305" r:id="rId33"/>
    <p:sldId id="308" r:id="rId34"/>
    <p:sldId id="307" r:id="rId35"/>
    <p:sldId id="329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8223"/>
    <a:srgbClr val="397B0D"/>
    <a:srgbClr val="000000"/>
    <a:srgbClr val="00499F"/>
    <a:srgbClr val="0CC1E0"/>
    <a:srgbClr val="1B00FE"/>
    <a:srgbClr val="666666"/>
    <a:srgbClr val="FCF1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93" autoAdjust="0"/>
    <p:restoredTop sz="94648" autoAdjust="0"/>
  </p:normalViewPr>
  <p:slideViewPr>
    <p:cSldViewPr>
      <p:cViewPr varScale="1">
        <p:scale>
          <a:sx n="87" d="100"/>
          <a:sy n="87" d="100"/>
        </p:scale>
        <p:origin x="173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171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537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B98AA644-3BEE-4612-BC51-6B1A130DA9E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0040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516563"/>
            <a:ext cx="8280400" cy="5762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6165850"/>
            <a:ext cx="8283575" cy="4318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7124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61150" y="977900"/>
            <a:ext cx="2087563" cy="56197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95288" y="977900"/>
            <a:ext cx="6113462" cy="56197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42603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3B888F-E60A-4ABD-A140-0349E1CF39E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533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CA818-C288-43FB-8C9A-CBEC5D6E02A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059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A656C-188F-4269-9091-7D1ABFE9E54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21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08175" y="1600200"/>
            <a:ext cx="33131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73688" y="1600200"/>
            <a:ext cx="33131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D7939F-3771-47E0-996D-DF41978E87E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646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39CBC-4DA2-40F2-BB85-D17BAC7EF23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871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93D98-4411-4637-8FB0-77797979D82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163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52482-E1A7-48BA-A545-C31FE2C990D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476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2C1EE-40D6-4E57-9BD3-A6A0C38269A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15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35911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117BD-8BF1-46DF-9736-F8EFD8B317D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424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394EC0-A46B-4BC4-9215-A0EED9CB035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011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2938" y="274638"/>
            <a:ext cx="1693862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08175" y="274638"/>
            <a:ext cx="4932363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540A2-6197-42DE-A558-77955449E8E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456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159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288" y="1916113"/>
            <a:ext cx="4100512" cy="4681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16113"/>
            <a:ext cx="4100513" cy="4681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56364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1323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9904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732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1979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70050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977900"/>
            <a:ext cx="8353425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916113"/>
            <a:ext cx="8353425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Dosis" pitchFamily="2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Dosis" pitchFamily="2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Dosis" pitchFamily="2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Dosis" pitchFamily="2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Dosis" pitchFamily="2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Dosis" pitchFamily="2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Dosis" pitchFamily="2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Dosis" pitchFamily="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8175" y="274638"/>
            <a:ext cx="67071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175" y="1600200"/>
            <a:ext cx="67786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ru-RU"/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ru-RU"/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135CD61C-5F5E-4136-B64F-3542F3DA7B8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Dosis" pitchFamily="2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Dosis" pitchFamily="2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Dosis" pitchFamily="2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Dosis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Dosis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Dosis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Dosis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Dosis" pitchFamily="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6666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666666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666666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666666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66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66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66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66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66666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81818" y="6167538"/>
            <a:ext cx="2663090" cy="43204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Tomas Ju</a:t>
            </a:r>
            <a:r>
              <a:rPr lang="lt-LT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kuv</a:t>
            </a:r>
            <a:r>
              <a:rPr lang="lt-LT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ėnas</a:t>
            </a:r>
            <a:endParaRPr lang="lt-LT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uk-UA" sz="3200" dirty="0"/>
          </a:p>
        </p:txBody>
      </p:sp>
      <p:pic>
        <p:nvPicPr>
          <p:cNvPr id="6" name="Picture 2" descr="Lietuvos vėliava">
            <a:extLst>
              <a:ext uri="{FF2B5EF4-FFF2-40B4-BE49-F238E27FC236}">
                <a16:creationId xmlns:a16="http://schemas.microsoft.com/office/drawing/2014/main" xmlns="" id="{297C65E5-FC7C-46DD-BBDF-7C6EF0C53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67" y="3440756"/>
            <a:ext cx="5688632" cy="319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A4B98963-E809-453A-89CD-0B4568DE5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2276872"/>
            <a:ext cx="8353425" cy="722313"/>
          </a:xfrm>
        </p:spPr>
        <p:txBody>
          <a:bodyPr/>
          <a:lstStyle/>
          <a:p>
            <a:r>
              <a:rPr lang="lt-L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„Savanorystė - patriotiškumo ir pilietiškumo išraiška</a:t>
            </a:r>
            <a:r>
              <a:rPr lang="lt-L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</a:t>
            </a:r>
            <a:endParaRPr lang="en-US" sz="48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127DB494-3328-4E5E-B062-BADAF29E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72" y="2204864"/>
            <a:ext cx="8353425" cy="722313"/>
          </a:xfrm>
        </p:spPr>
        <p:txBody>
          <a:bodyPr/>
          <a:lstStyle/>
          <a:p>
            <a:r>
              <a:rPr lang="lt-LT" dirty="0"/>
              <a:t>Tyčia ar netyčia </a:t>
            </a:r>
            <a:r>
              <a:rPr lang="lt-LT" dirty="0" err="1"/>
              <a:t>išsiigdo</a:t>
            </a:r>
            <a:r>
              <a:rPr lang="lt-LT" dirty="0"/>
              <a:t> tam tikras savybes</a:t>
            </a:r>
            <a:endParaRPr lang="en-US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C1219DD2-DD5C-483A-A607-50AE372DE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3432626"/>
            <a:ext cx="8353425" cy="3097063"/>
          </a:xfrm>
        </p:spPr>
        <p:txBody>
          <a:bodyPr/>
          <a:lstStyle/>
          <a:p>
            <a:r>
              <a:rPr lang="lt-LT" sz="3200" dirty="0"/>
              <a:t>Pasitikėjimas savimi</a:t>
            </a:r>
          </a:p>
          <a:p>
            <a:r>
              <a:rPr lang="lt-LT" sz="3200" dirty="0"/>
              <a:t>Mokėjimas bendrauti</a:t>
            </a:r>
          </a:p>
          <a:p>
            <a:r>
              <a:rPr lang="lt-LT" sz="3200" dirty="0"/>
              <a:t>Organizaciniai įgūdžiai</a:t>
            </a:r>
          </a:p>
          <a:p>
            <a:r>
              <a:rPr lang="lt-LT" sz="3200" dirty="0"/>
              <a:t>Asmeninis tobulėjimas</a:t>
            </a:r>
          </a:p>
          <a:p>
            <a:r>
              <a:rPr lang="lt-LT" sz="3200" dirty="0"/>
              <a:t>Gebėjimas ir norėjimas prisiimti atsakomybę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09583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38A916C2-DE88-44AB-AB0C-386526CE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16" y="3573016"/>
            <a:ext cx="7884368" cy="722313"/>
          </a:xfrm>
        </p:spPr>
        <p:txBody>
          <a:bodyPr/>
          <a:lstStyle/>
          <a:p>
            <a:pPr algn="ctr"/>
            <a:r>
              <a:rPr lang="lt-LT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GALIMYBĖS</a:t>
            </a:r>
            <a:br>
              <a:rPr lang="lt-LT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t-LT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SAVANORIAUTI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4872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A529DBC5-981C-46D4-A5F5-9F6BFB8A8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29" y="1916832"/>
            <a:ext cx="8353425" cy="722313"/>
          </a:xfrm>
        </p:spPr>
        <p:txBody>
          <a:bodyPr/>
          <a:lstStyle/>
          <a:p>
            <a:pPr algn="ctr"/>
            <a:r>
              <a:rPr lang="lt-LT" b="1" dirty="0"/>
              <a:t>EUROPOS SOLIDARUMO KORPUSO PROGRAMA</a:t>
            </a:r>
            <a:endParaRPr lang="en-US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32A51F2F-FF5C-43BA-A9E8-317EC6381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15" y="2852936"/>
            <a:ext cx="8353425" cy="4681537"/>
          </a:xfrm>
        </p:spPr>
        <p:txBody>
          <a:bodyPr/>
          <a:lstStyle/>
          <a:p>
            <a:r>
              <a:rPr lang="lt-L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Europos Sąjungos rėmimo programa, kuria siekiama suteikti jauniems žmonėms galimybių tobulėti padedant kitiems.</a:t>
            </a:r>
          </a:p>
          <a:p>
            <a:endParaRPr lang="lt-LT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Vykstantiems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savanoriauti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į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užsienį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programa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kompensuoja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visas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dalyvavimu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pasirinktame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projekte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susijusias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išlaidas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kelionę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apgyvendinimą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vietinį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transportą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kalbos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kursus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mokymus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sveikatos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draudimą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Taip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pat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skiria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kišenpinigius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bei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maistpinigius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Programa skirta 18-30 m. žmonėms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mėnesių tarptautinė savanoriška veikla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515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2366A94B-9BC4-4086-8FAA-D7A88CEC8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1786345"/>
            <a:ext cx="6707188" cy="1143000"/>
          </a:xfrm>
        </p:spPr>
        <p:txBody>
          <a:bodyPr/>
          <a:lstStyle/>
          <a:p>
            <a:r>
              <a:rPr lang="lt-LT" sz="4000" b="1" dirty="0"/>
              <a:t>JAUNIMO SAVANORIŠKOS </a:t>
            </a:r>
            <a:br>
              <a:rPr lang="lt-LT" sz="4000" b="1" dirty="0"/>
            </a:br>
            <a:r>
              <a:rPr lang="lt-LT" sz="4000" b="1" dirty="0"/>
              <a:t>TARNYBOS  PROGRAMA</a:t>
            </a:r>
            <a:endParaRPr lang="en-US" sz="4000" b="1" dirty="0"/>
          </a:p>
        </p:txBody>
      </p:sp>
      <p:pic>
        <p:nvPicPr>
          <p:cNvPr id="2050" name="Picture 2" descr="Jaunimo savanoriška tarnyba - Home | Facebook">
            <a:extLst>
              <a:ext uri="{FF2B5EF4-FFF2-40B4-BE49-F238E27FC236}">
                <a16:creationId xmlns:a16="http://schemas.microsoft.com/office/drawing/2014/main" xmlns="" id="{4A40AA3F-659D-45E7-B95D-470559D9BB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2" y="4500155"/>
            <a:ext cx="2716907" cy="209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17D5E83-8BFB-4D0E-BC56-5F79781CC8EE}"/>
              </a:ext>
            </a:extLst>
          </p:cNvPr>
          <p:cNvSpPr txBox="1"/>
          <p:nvPr/>
        </p:nvSpPr>
        <p:spPr>
          <a:xfrm>
            <a:off x="251520" y="3188046"/>
            <a:ext cx="59766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000" b="0" i="0" dirty="0">
                <a:solidFill>
                  <a:schemeClr val="bg1"/>
                </a:solidFill>
                <a:effectLst/>
                <a:latin typeface="+mj-lt"/>
              </a:rPr>
              <a:t>Jaunimo savanoriška tarnyba (JST) – tai intensyvi 6 mėn. trukmės programa jauniems žmonėms nuo 14 iki 29 m., kurios metu jaunuoliai ne mažiau kaip 35 val./ mėnesį </a:t>
            </a:r>
            <a:r>
              <a:rPr lang="lt-LT" sz="2000" b="0" i="0" dirty="0" err="1">
                <a:solidFill>
                  <a:schemeClr val="bg1"/>
                </a:solidFill>
                <a:effectLst/>
                <a:latin typeface="+mj-lt"/>
              </a:rPr>
              <a:t>savanoriauja</a:t>
            </a:r>
            <a:r>
              <a:rPr lang="lt-LT" sz="2000" b="0" i="0" dirty="0">
                <a:solidFill>
                  <a:schemeClr val="bg1"/>
                </a:solidFill>
                <a:effectLst/>
                <a:latin typeface="+mj-lt"/>
              </a:rPr>
              <a:t> pasirinktoje akredituotoje priimančioje  organizacijoje (PO),  kartą per mėnesį susitinka su SVO organizacijos paskirtu mentoriumi ir mokosi įveikti sunkumus, verčia patirtį išmokimais. JST programa - galimybė ne tik atrasti patinkančią veiklos kryptį, bet ir geriau pažinti save, ugdyti bendrąsias kompetencijas.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0503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90101C6F-4704-4149-829C-D899F285A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5" y="2060848"/>
            <a:ext cx="8391489" cy="457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36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AA770FFD-05AA-4499-85E1-774169FC7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6" y="1916832"/>
            <a:ext cx="8353425" cy="722313"/>
          </a:xfrm>
        </p:spPr>
        <p:txBody>
          <a:bodyPr/>
          <a:lstStyle/>
          <a:p>
            <a:r>
              <a:rPr lang="lt-LT" sz="6000" b="1" dirty="0"/>
              <a:t>Lietuvos skautija</a:t>
            </a:r>
            <a:endParaRPr lang="en-US" sz="6000" b="1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3D805A0C-BE9C-42C7-B56B-C18A74245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3140968"/>
            <a:ext cx="8353425" cy="3097063"/>
          </a:xfrm>
        </p:spPr>
        <p:txBody>
          <a:bodyPr/>
          <a:lstStyle/>
          <a:p>
            <a:r>
              <a:rPr lang="lt-LT" sz="2800" dirty="0">
                <a:latin typeface="+mj-lt"/>
              </a:rPr>
              <a:t>Organizacijos tikslas – ugdyti jaunus žmones, siekiant jų, kaip individų, atsakingų piliečių ir jų vietinės, nacionalinės ir tarptautinės bendruomenės narių, pilno fizinio, intelektualinio, socialinio ir dvasinio potencialo išraiškos.</a:t>
            </a:r>
            <a:endParaRPr lang="en-US" dirty="0"/>
          </a:p>
        </p:txBody>
      </p:sp>
      <p:pic>
        <p:nvPicPr>
          <p:cNvPr id="4" name="Picture 2" descr="Firminis stilius, simbolika | Skautai - geresniam pasauliui">
            <a:extLst>
              <a:ext uri="{FF2B5EF4-FFF2-40B4-BE49-F238E27FC236}">
                <a16:creationId xmlns:a16="http://schemas.microsoft.com/office/drawing/2014/main" xmlns="" id="{00F249B7-D834-429B-A732-DAB98035B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87867"/>
            <a:ext cx="2368930" cy="118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166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B0DDD80-2F03-459D-8072-F96A6EFDA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08" y="1988840"/>
            <a:ext cx="8353425" cy="722313"/>
          </a:xfrm>
        </p:spPr>
        <p:txBody>
          <a:bodyPr/>
          <a:lstStyle/>
          <a:p>
            <a:r>
              <a:rPr lang="en-US" sz="5400" dirty="0" err="1"/>
              <a:t>Jaunimo</a:t>
            </a:r>
            <a:r>
              <a:rPr lang="en-US" sz="5400" dirty="0"/>
              <a:t> </a:t>
            </a:r>
            <a:r>
              <a:rPr lang="en-US" sz="5400" dirty="0" err="1"/>
              <a:t>asociacij</a:t>
            </a:r>
            <a:r>
              <a:rPr lang="lt-LT" sz="5400" dirty="0"/>
              <a:t>a</a:t>
            </a:r>
            <a:r>
              <a:rPr lang="en-US" sz="5400" dirty="0"/>
              <a:t> “</a:t>
            </a:r>
            <a:r>
              <a:rPr lang="en-US" sz="5400" dirty="0" err="1"/>
              <a:t>Patirk</a:t>
            </a:r>
            <a:r>
              <a:rPr lang="en-US" sz="5400" dirty="0"/>
              <a:t>”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B7049F24-FA15-4CE6-B9A8-0E7FF8170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3176703"/>
            <a:ext cx="8353425" cy="1008831"/>
          </a:xfrm>
        </p:spPr>
        <p:txBody>
          <a:bodyPr/>
          <a:lstStyle/>
          <a:p>
            <a:pPr algn="just"/>
            <a:r>
              <a:rPr lang="lt-LT" sz="3600" dirty="0"/>
              <a:t>Organizacijos tikslas  - padėti jaunimui tapti aktyviais visuomenės nariais, skatinant saviraišką, ugdant iniciatyvumą ir verslumą.</a:t>
            </a:r>
            <a:endParaRPr lang="en-US" sz="3600" dirty="0"/>
          </a:p>
          <a:p>
            <a:endParaRPr lang="en-US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F39473A-4D40-458D-A71F-AE9020C4D2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194849"/>
            <a:ext cx="1412751" cy="14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55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633EBF23-B799-4974-80D6-76D5AE67E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2852936"/>
            <a:ext cx="8569201" cy="722313"/>
          </a:xfrm>
        </p:spPr>
        <p:txBody>
          <a:bodyPr/>
          <a:lstStyle/>
          <a:p>
            <a:pPr algn="ctr"/>
            <a:r>
              <a:rPr lang="lt-LT" sz="6000" b="1" dirty="0"/>
              <a:t>Savanorystės, pilietiškumo praktikos pavyzdžiai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65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A1F8DC50-564D-4855-9E0D-E8EE4CCD8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944" y="1454447"/>
            <a:ext cx="4455215" cy="969771"/>
          </a:xfrm>
        </p:spPr>
        <p:txBody>
          <a:bodyPr/>
          <a:lstStyle/>
          <a:p>
            <a:r>
              <a:rPr lang="lt-LT" b="1" dirty="0"/>
              <a:t>Pilietinės iniciatyvos</a:t>
            </a:r>
            <a:endParaRPr lang="en-US" b="1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13CB4538-7F32-406F-9024-5F698D095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089" y="2468944"/>
            <a:ext cx="4261631" cy="393231"/>
          </a:xfrm>
        </p:spPr>
        <p:txBody>
          <a:bodyPr>
            <a:noAutofit/>
          </a:bodyPr>
          <a:lstStyle/>
          <a:p>
            <a:r>
              <a:rPr lang="lt-LT" sz="2400" dirty="0"/>
              <a:t>Nuspalvink Lietuvą</a:t>
            </a:r>
            <a:endParaRPr lang="en-US" sz="2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878BF5E7-768E-49F3-98E8-2229B1687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1626"/>
            <a:ext cx="4573685" cy="304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68417CDF-FFBB-4932-9EE9-46CC27C54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51626"/>
            <a:ext cx="4570862" cy="304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41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913C0367-B79B-4211-AC90-40433A23C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70" y="2523049"/>
            <a:ext cx="4057650" cy="809045"/>
          </a:xfrm>
        </p:spPr>
        <p:txBody>
          <a:bodyPr>
            <a:normAutofit/>
          </a:bodyPr>
          <a:lstStyle/>
          <a:p>
            <a:r>
              <a:rPr lang="lt-LT" sz="2700" b="1" dirty="0"/>
              <a:t>STIPRŪS KARTU</a:t>
            </a:r>
            <a:endParaRPr lang="en-US" sz="2700" b="1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4CD80CAC-4EDC-41BD-AECD-77CE71908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2094"/>
            <a:ext cx="4734713" cy="266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1D3D91B4-32CB-4A46-8EA0-263D722D3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903" y="2705928"/>
            <a:ext cx="4393097" cy="3294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8C7702-96BD-4D10-97D9-11742B037103}"/>
              </a:ext>
            </a:extLst>
          </p:cNvPr>
          <p:cNvSpPr txBox="1"/>
          <p:nvPr/>
        </p:nvSpPr>
        <p:spPr>
          <a:xfrm>
            <a:off x="287524" y="6129174"/>
            <a:ext cx="8568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dirty="0">
                <a:solidFill>
                  <a:schemeClr val="bg1"/>
                </a:solidFill>
              </a:rPr>
              <a:t>G. Nausėda: savanorystė, ypač per pandemiją, yra aukščiausia pilietiškumo išraiška</a:t>
            </a:r>
          </a:p>
        </p:txBody>
      </p:sp>
    </p:spTree>
    <p:extLst>
      <p:ext uri="{BB962C8B-B14F-4D97-AF65-F5344CB8AC3E}">
        <p14:creationId xmlns:p14="http://schemas.microsoft.com/office/powerpoint/2010/main" val="4038102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58BCB2D0-7C60-4647-B09A-398BE0FA9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171" y="1495763"/>
            <a:ext cx="6457950" cy="969771"/>
          </a:xfrm>
        </p:spPr>
        <p:txBody>
          <a:bodyPr>
            <a:normAutofit fontScale="90000"/>
          </a:bodyPr>
          <a:lstStyle/>
          <a:p>
            <a:pPr algn="l"/>
            <a:r>
              <a:rPr lang="lt-LT" sz="3200" b="1" dirty="0"/>
              <a:t>Organizacijos, kurioms priklausau</a:t>
            </a:r>
            <a:endParaRPr lang="en-US" sz="3200" b="1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1508ACCA-E592-447A-AA52-F2CCBD702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9" y="3404881"/>
            <a:ext cx="2176114" cy="3270600"/>
          </a:xfrm>
        </p:spPr>
      </p:pic>
      <p:pic>
        <p:nvPicPr>
          <p:cNvPr id="2050" name="Picture 2" descr="Firminis stilius, simbolika | Skautai - geresniam pasauliui">
            <a:extLst>
              <a:ext uri="{FF2B5EF4-FFF2-40B4-BE49-F238E27FC236}">
                <a16:creationId xmlns:a16="http://schemas.microsoft.com/office/drawing/2014/main" xmlns="" id="{D69A33D5-D04F-463C-B116-671D7EE2E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306" y="3404881"/>
            <a:ext cx="2368930" cy="118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33F49AC3-9943-484E-A42D-33DD44BF52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09" y="3429780"/>
            <a:ext cx="2180585" cy="32706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CA7D08DF-E9B9-4E30-A714-54275E4A0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94" y="3404881"/>
            <a:ext cx="1412751" cy="1415037"/>
          </a:xfrm>
          <a:prstGeom prst="rect">
            <a:avLst/>
          </a:prstGeom>
        </p:spPr>
      </p:pic>
      <p:sp>
        <p:nvSpPr>
          <p:cNvPr id="11" name="Pavadinimas 1">
            <a:extLst>
              <a:ext uri="{FF2B5EF4-FFF2-40B4-BE49-F238E27FC236}">
                <a16:creationId xmlns:a16="http://schemas.microsoft.com/office/drawing/2014/main" xmlns="" id="{02BDF748-3E09-439D-8DF9-8CBD95388F70}"/>
              </a:ext>
            </a:extLst>
          </p:cNvPr>
          <p:cNvSpPr txBox="1">
            <a:spLocks/>
          </p:cNvSpPr>
          <p:nvPr/>
        </p:nvSpPr>
        <p:spPr>
          <a:xfrm>
            <a:off x="233379" y="2585789"/>
            <a:ext cx="3044777" cy="96977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1800" dirty="0">
                <a:solidFill>
                  <a:schemeClr val="bg1"/>
                </a:solidFill>
              </a:rPr>
              <a:t>Lietuvos skautija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68482A4-8D2E-4D8E-AEA3-4F6C9B54D6B8}"/>
              </a:ext>
            </a:extLst>
          </p:cNvPr>
          <p:cNvSpPr txBox="1"/>
          <p:nvPr/>
        </p:nvSpPr>
        <p:spPr>
          <a:xfrm>
            <a:off x="4874143" y="2832669"/>
            <a:ext cx="3777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t-LT" dirty="0">
                <a:solidFill>
                  <a:schemeClr val="bg1"/>
                </a:solidFill>
                <a:latin typeface="+mj-lt"/>
              </a:rPr>
              <a:t>JAUNIMO ASOCIACIJA „PATIRK“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7319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7FF62673-F225-4F38-9B76-829C10D41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104" y="1556792"/>
            <a:ext cx="3382210" cy="1166854"/>
          </a:xfrm>
        </p:spPr>
        <p:txBody>
          <a:bodyPr>
            <a:normAutofit fontScale="40000" lnSpcReduction="20000"/>
          </a:bodyPr>
          <a:lstStyle/>
          <a:p>
            <a:r>
              <a:rPr lang="lt-LT" sz="6300" b="1" dirty="0"/>
              <a:t>RIVER CLEAN UP</a:t>
            </a:r>
          </a:p>
          <a:p>
            <a:r>
              <a:rPr lang="lt-LT" sz="6300" b="1" dirty="0"/>
              <a:t>ŠVARINKIME UPĘ</a:t>
            </a:r>
          </a:p>
          <a:p>
            <a:endParaRPr lang="en-US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60D74070-3CA9-478E-BD3D-B86543612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0"/>
            <a:ext cx="4572000" cy="3429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BE82B19E-81E6-482B-A71C-21424C00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71750"/>
            <a:ext cx="4572000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13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A7CB302-8B25-4A33-9C1C-79D24EA56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1320457"/>
            <a:ext cx="8353425" cy="722313"/>
          </a:xfrm>
        </p:spPr>
        <p:txBody>
          <a:bodyPr/>
          <a:lstStyle/>
          <a:p>
            <a:r>
              <a:rPr lang="lt-LT" dirty="0"/>
              <a:t>BALTOS PIRŠTINĖS</a:t>
            </a:r>
            <a:endParaRPr lang="en-US" dirty="0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xmlns="" id="{08B2BBE0-6662-4280-B2BF-B0BC67A5D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2060848"/>
            <a:ext cx="4666580" cy="468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73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77C77956-0B96-40EA-A99B-1BDE10F79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132856"/>
            <a:ext cx="8353425" cy="722313"/>
          </a:xfrm>
        </p:spPr>
        <p:txBody>
          <a:bodyPr/>
          <a:lstStyle/>
          <a:p>
            <a:pPr algn="ctr"/>
            <a:r>
              <a:rPr lang="lt-LT" dirty="0"/>
              <a:t>TARPTAUTINĖ BETLIEJAUS TAIKOS UGNIES AKCIJA</a:t>
            </a:r>
            <a:endParaRPr lang="en-US" dirty="0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xmlns="" id="{A141002B-BF36-4F5B-AA4D-170E038F8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4300" y="3133163"/>
            <a:ext cx="5035400" cy="356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6D6C0378-BF30-42EC-841C-69C882BD8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16" y="1907528"/>
            <a:ext cx="3887911" cy="969771"/>
          </a:xfrm>
        </p:spPr>
        <p:txBody>
          <a:bodyPr/>
          <a:lstStyle/>
          <a:p>
            <a:r>
              <a:rPr lang="lt-LT" b="1" dirty="0"/>
              <a:t>Patriotiniai žygiai</a:t>
            </a:r>
            <a:endParaRPr lang="en-US" b="1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C21D64EA-B0F8-49D6-BB70-3A478B159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528"/>
            <a:ext cx="4354384" cy="3228536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25EFDE88-0872-4752-97B7-77548C51CF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" y="4378204"/>
            <a:ext cx="4357929" cy="2448674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93164705-DCB7-49D3-B618-ABED266DCD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84" y="3626484"/>
            <a:ext cx="4800590" cy="320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95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8285D54E-A2C7-4407-98BF-735AA734E1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3" b="21918"/>
          <a:stretch/>
        </p:blipFill>
        <p:spPr>
          <a:xfrm>
            <a:off x="0" y="2204864"/>
            <a:ext cx="5549484" cy="2664940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3EDF4AF-59AC-45B1-B077-E0EEEE724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879785"/>
            <a:ext cx="8353425" cy="72231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9CC39078-6B3F-42B6-8CAE-D21B66B72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045" y="1721645"/>
            <a:ext cx="3857625" cy="51435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5F0B8211-CB75-4D3B-816D-A160621529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" y="3894787"/>
            <a:ext cx="5286376" cy="297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27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016AD95F-3EEA-4E28-82E3-78ABF60A1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6642"/>
            <a:ext cx="4807634" cy="2701358"/>
          </a:xfr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C2D8F8FC-1C8D-4EF8-B23D-3F1F2505C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" y="1694316"/>
            <a:ext cx="4807634" cy="2701358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xmlns="" id="{843F4336-D942-4048-B078-B1F5F7C537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07" y="1700213"/>
            <a:ext cx="4819193" cy="2707853"/>
          </a:xfrm>
          <a:prstGeom prst="rect">
            <a:avLst/>
          </a:prstGeom>
        </p:spPr>
      </p:pic>
      <p:pic>
        <p:nvPicPr>
          <p:cNvPr id="12" name="Turinio vietos rezervavimo ženklas 4">
            <a:extLst>
              <a:ext uri="{FF2B5EF4-FFF2-40B4-BE49-F238E27FC236}">
                <a16:creationId xmlns:a16="http://schemas.microsoft.com/office/drawing/2014/main" xmlns="" id="{297BF932-5206-44E1-8996-AE623DDA44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228" y="4418794"/>
            <a:ext cx="4336366" cy="24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38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CB2BD491-BF31-4D3C-96B1-0573B908B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39765"/>
            <a:ext cx="4033169" cy="3018235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4D59AB10-5AF2-4C84-8ECE-240D341D4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0"/>
          <a:stretch/>
        </p:blipFill>
        <p:spPr>
          <a:xfrm>
            <a:off x="4035086" y="3823385"/>
            <a:ext cx="5110831" cy="301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91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1CA3385E-F750-44AB-8467-B102FF9E7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2564235"/>
            <a:ext cx="8353425" cy="722313"/>
          </a:xfrm>
        </p:spPr>
        <p:txBody>
          <a:bodyPr/>
          <a:lstStyle/>
          <a:p>
            <a:r>
              <a:rPr lang="lt-LT" b="1" dirty="0"/>
              <a:t>Žygis su keturkoju</a:t>
            </a:r>
            <a:endParaRPr lang="en-US" b="1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50A63CFC-B2C7-49BD-8498-504E08058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548"/>
            <a:ext cx="2380387" cy="3571452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B0D9B5DB-B82F-42BD-8453-30A5C24C09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77" t="28502" r="40923" b="32504"/>
          <a:stretch/>
        </p:blipFill>
        <p:spPr>
          <a:xfrm>
            <a:off x="2377453" y="4633793"/>
            <a:ext cx="2228714" cy="2220937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BE1A0CA2-C15E-4273-8964-5AE506F0CC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69" t="23988" r="32038" b="29990"/>
          <a:stretch/>
        </p:blipFill>
        <p:spPr>
          <a:xfrm>
            <a:off x="4606167" y="3902676"/>
            <a:ext cx="4528457" cy="295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23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D357CEA1-32B2-4950-89F5-BD0F78348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4E07C169-8646-4A87-A314-009ACF646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6" y="-25261"/>
            <a:ext cx="9156790" cy="6867593"/>
          </a:xfrm>
        </p:spPr>
      </p:pic>
    </p:spTree>
    <p:extLst>
      <p:ext uri="{BB962C8B-B14F-4D97-AF65-F5344CB8AC3E}">
        <p14:creationId xmlns:p14="http://schemas.microsoft.com/office/powerpoint/2010/main" val="2274233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542713AD-8EF0-466B-82D6-894B10AF9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B3AD32A8-01BB-4549-B0A2-FDF2A5C5C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85147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xmlns="" id="{7CD7473D-FF38-4911-B51F-7EF8103AB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8701" y="3180470"/>
            <a:ext cx="4715299" cy="3143533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F9C48E97-B91A-4708-80D3-D0C3EE9E3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77" y="2204864"/>
            <a:ext cx="7632848" cy="722313"/>
          </a:xfrm>
        </p:spPr>
        <p:txBody>
          <a:bodyPr/>
          <a:lstStyle/>
          <a:p>
            <a:r>
              <a:rPr lang="lt-LT" dirty="0"/>
              <a:t>Savanorystė                                 Pilietiškumas </a:t>
            </a:r>
            <a:endParaRPr lang="en-US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CE310D1E-16B2-4392-B6C6-34DBEFDFA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8" y="3180470"/>
            <a:ext cx="4200128" cy="31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41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5F46E5C8-A0D6-4D63-9D17-694A65FD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B0F0938C-ADC6-4FB9-8907-1BE4983A7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0" y="1916113"/>
            <a:ext cx="7024020" cy="4681537"/>
          </a:xfrm>
        </p:spPr>
      </p:pic>
    </p:spTree>
    <p:extLst>
      <p:ext uri="{BB962C8B-B14F-4D97-AF65-F5344CB8AC3E}">
        <p14:creationId xmlns:p14="http://schemas.microsoft.com/office/powerpoint/2010/main" val="1124855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336CFBA0-72AE-4E97-933A-FF4A9FD27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xmlns="" id="{A8CCA621-EDEE-4F37-BF6D-2CEFE1ECE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85" y="1916113"/>
            <a:ext cx="6256431" cy="4681537"/>
          </a:xfrm>
        </p:spPr>
      </p:pic>
    </p:spTree>
    <p:extLst>
      <p:ext uri="{BB962C8B-B14F-4D97-AF65-F5344CB8AC3E}">
        <p14:creationId xmlns:p14="http://schemas.microsoft.com/office/powerpoint/2010/main" val="13946731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6C4E3C2C-7036-4380-8096-41B171927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xmlns="" id="{5412F33E-8E88-4674-9FF3-60460F7CE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48" y="1916113"/>
            <a:ext cx="7022305" cy="468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9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336CFBA0-72AE-4E97-933A-FF4A9FD2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340768"/>
            <a:ext cx="8353425" cy="722313"/>
          </a:xfrm>
        </p:spPr>
        <p:txBody>
          <a:bodyPr/>
          <a:lstStyle/>
          <a:p>
            <a:r>
              <a:rPr lang="lt-LT" dirty="0"/>
              <a:t>SAVANORYSTĖ VEŽA</a:t>
            </a:r>
            <a:endParaRPr lang="en-US" dirty="0"/>
          </a:p>
        </p:txBody>
      </p:sp>
      <p:pic>
        <p:nvPicPr>
          <p:cNvPr id="6" name="VID_20220522_142516">
            <a:hlinkClick r:id="" action="ppaction://media"/>
            <a:extLst>
              <a:ext uri="{FF2B5EF4-FFF2-40B4-BE49-F238E27FC236}">
                <a16:creationId xmlns:a16="http://schemas.microsoft.com/office/drawing/2014/main" xmlns="" id="{6CCDD0A8-52C6-42C8-A18A-B45440E11F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251023" y="1961158"/>
            <a:ext cx="8705498" cy="4896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87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3E7F1F93-982F-4B0D-993B-2F88396B3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87570"/>
            <a:ext cx="8281417" cy="1080120"/>
          </a:xfrm>
        </p:spPr>
        <p:txBody>
          <a:bodyPr/>
          <a:lstStyle/>
          <a:p>
            <a:pPr algn="ctr"/>
            <a:r>
              <a:rPr lang="lt-LT" sz="6000" dirty="0"/>
              <a:t>Ačiū už dėmesį</a:t>
            </a:r>
            <a:endParaRPr lang="en-US" sz="6000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30D9476E-D0D1-4692-82F6-1C5FEEBD4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8860"/>
            <a:ext cx="9144000" cy="39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78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40189" y="5059199"/>
            <a:ext cx="8280400" cy="576263"/>
          </a:xfrm>
        </p:spPr>
        <p:txBody>
          <a:bodyPr/>
          <a:lstStyle/>
          <a:p>
            <a:r>
              <a:rPr lang="lt-LT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Savanorystė KAS TAI?</a:t>
            </a:r>
            <a:endParaRPr lang="en-US" sz="4800" u="sng" dirty="0"/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640189" y="5635462"/>
            <a:ext cx="8277225" cy="377825"/>
          </a:xfrm>
        </p:spPr>
        <p:txBody>
          <a:bodyPr/>
          <a:lstStyle/>
          <a:p>
            <a:pPr algn="just"/>
            <a:r>
              <a:rPr lang="lt-LT" sz="24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Savanoriška veikla – savanorio neatlyginamai  atliekama visuomenei naudinga veikla, kurios sąlygos nustatomos savanorio ir šios veiklos organizatoriaus susitarimu.</a:t>
            </a:r>
            <a:r>
              <a:rPr lang="lt-L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uk-UA" sz="2800" dirty="0"/>
          </a:p>
        </p:txBody>
      </p:sp>
      <p:pic>
        <p:nvPicPr>
          <p:cNvPr id="8" name="Picture 2" descr="Naujienos - VšĮ Respublikinė Panevėžio ligoninė">
            <a:extLst>
              <a:ext uri="{FF2B5EF4-FFF2-40B4-BE49-F238E27FC236}">
                <a16:creationId xmlns:a16="http://schemas.microsoft.com/office/drawing/2014/main" xmlns="" id="{E4BF7172-7C75-4E8A-8769-B81998AC7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2682">
            <a:off x="218022" y="524947"/>
            <a:ext cx="8713249" cy="428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A15BC25B-BB7E-4DE4-81BF-083345F8F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2816"/>
            <a:ext cx="8353425" cy="722313"/>
          </a:xfrm>
        </p:spPr>
        <p:txBody>
          <a:bodyPr/>
          <a:lstStyle/>
          <a:p>
            <a:r>
              <a:rPr lang="lt-LT" sz="6000" dirty="0"/>
              <a:t>Pilietiškumas</a:t>
            </a:r>
            <a:endParaRPr lang="en-US" sz="6000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1693839A-2CD4-4029-9146-94322DF1F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780928"/>
            <a:ext cx="8353425" cy="4681537"/>
          </a:xfrm>
        </p:spPr>
        <p:txBody>
          <a:bodyPr/>
          <a:lstStyle/>
          <a:p>
            <a:r>
              <a:rPr lang="lt-LT" dirty="0"/>
              <a:t> sąvoka apibrėžianti savanorišką dalijimąsi resursais bei prisiėmimą ir atlikimą pareigų, reikalingų savo valstybės ar visuomenės bendrai gerovei kelti.</a:t>
            </a:r>
          </a:p>
          <a:p>
            <a:endParaRPr lang="lt-LT" dirty="0"/>
          </a:p>
          <a:p>
            <a:pPr marL="0" indent="0">
              <a:buNone/>
            </a:pPr>
            <a:r>
              <a:rPr lang="lt-LT" dirty="0"/>
              <a:t>Pilietiškumu taip pat laikomos visuomeninės pareigos valstybei: </a:t>
            </a:r>
          </a:p>
          <a:p>
            <a:r>
              <a:rPr lang="lt-LT" dirty="0"/>
              <a:t>privalomoji karo tarnyba, </a:t>
            </a:r>
          </a:p>
          <a:p>
            <a:r>
              <a:rPr lang="lt-LT" dirty="0"/>
              <a:t>aktyvumas per rinkimus, </a:t>
            </a:r>
          </a:p>
          <a:p>
            <a:r>
              <a:rPr lang="lt-LT" dirty="0"/>
              <a:t>įsitraukimas į pilietines akcijas, </a:t>
            </a:r>
          </a:p>
          <a:p>
            <a:r>
              <a:rPr lang="lt-LT" dirty="0"/>
              <a:t>istorijos žinios, </a:t>
            </a:r>
          </a:p>
          <a:p>
            <a:r>
              <a:rPr lang="lt-LT" dirty="0"/>
              <a:t>pagarba valstybės simboliams, </a:t>
            </a:r>
          </a:p>
          <a:p>
            <a:r>
              <a:rPr lang="lt-LT" dirty="0"/>
              <a:t>įstatymų laikymasis.</a:t>
            </a:r>
            <a:endParaRPr lang="en-US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7BEEC2CC-B78F-4880-BF3B-1AAC7BFF5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4437112"/>
            <a:ext cx="24288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01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E38171C1-1CC6-48B9-925B-1C8A7548B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916832"/>
            <a:ext cx="8353425" cy="722313"/>
          </a:xfrm>
        </p:spPr>
        <p:txBody>
          <a:bodyPr/>
          <a:lstStyle/>
          <a:p>
            <a:r>
              <a:rPr lang="lt-LT" sz="4800" dirty="0"/>
              <a:t>Savanorystė ir pilietiškumas</a:t>
            </a:r>
            <a:br>
              <a:rPr lang="lt-LT" sz="4800" dirty="0"/>
            </a:br>
            <a:r>
              <a:rPr lang="lt-LT" sz="4800" dirty="0"/>
              <a:t>Kas tarp jų bendra?</a:t>
            </a:r>
            <a:endParaRPr lang="en-US" sz="4800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95E6F626-DC48-4715-B8D5-FA7DF753F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3212976"/>
            <a:ext cx="8353425" cy="4681537"/>
          </a:xfrm>
        </p:spPr>
        <p:txBody>
          <a:bodyPr/>
          <a:lstStyle/>
          <a:p>
            <a:r>
              <a:rPr lang="lt-LT" sz="2800" dirty="0"/>
              <a:t>Savanorystė pripažįstama visame pasaulyje kaip pilietinės veiklos pagrindas.</a:t>
            </a:r>
          </a:p>
          <a:p>
            <a:endParaRPr lang="en-US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1E1EEBE4-EEA3-4816-905A-362DB8E38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4221088"/>
            <a:ext cx="4623048" cy="23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41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30A7BD83-24F4-433B-B472-E404E278F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sz="3200" dirty="0"/>
              <a:t>Darbdaviai kalba, kad trūksta jaunimui bazinių kompetencijų, kurias jie galėtų įgyti būdami kolektyve, bendruomenėje, organizacijoje.</a:t>
            </a:r>
          </a:p>
          <a:p>
            <a:endParaRPr lang="en-US" sz="3200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17332EF1-7B70-447C-85FD-B699D9E85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3981698"/>
            <a:ext cx="3923928" cy="261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29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F4691A58-979C-4762-804B-EF5B65BEF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2060848"/>
            <a:ext cx="8353425" cy="4393207"/>
          </a:xfrm>
        </p:spPr>
        <p:txBody>
          <a:bodyPr>
            <a:normAutofit/>
          </a:bodyPr>
          <a:lstStyle/>
          <a:p>
            <a:r>
              <a:rPr lang="lt-LT" sz="2400" b="1" dirty="0">
                <a:latin typeface="+mj-lt"/>
                <a:cs typeface="Times New Roman" panose="02020603050405020304" pitchFamily="18" charset="0"/>
              </a:rPr>
              <a:t>Darbdaviams reikia šių kompetencijų, kurios įgyjamos savanorystės metu:</a:t>
            </a:r>
          </a:p>
          <a:p>
            <a:r>
              <a:rPr lang="lt-LT" sz="2400" dirty="0">
                <a:latin typeface="+mj-lt"/>
                <a:cs typeface="Times New Roman" panose="02020603050405020304" pitchFamily="18" charset="0"/>
              </a:rPr>
              <a:t>Bendradarbiavimas;</a:t>
            </a:r>
          </a:p>
          <a:p>
            <a:r>
              <a:rPr lang="lt-LT" sz="2400" dirty="0">
                <a:latin typeface="+mj-lt"/>
                <a:cs typeface="Times New Roman" panose="02020603050405020304" pitchFamily="18" charset="0"/>
              </a:rPr>
              <a:t>Kalbėjimas;</a:t>
            </a:r>
          </a:p>
          <a:p>
            <a:r>
              <a:rPr lang="lt-LT" sz="2400" dirty="0">
                <a:latin typeface="+mj-lt"/>
                <a:cs typeface="Times New Roman" panose="02020603050405020304" pitchFamily="18" charset="0"/>
              </a:rPr>
              <a:t>Bendravimas;</a:t>
            </a:r>
          </a:p>
          <a:p>
            <a:r>
              <a:rPr lang="lt-LT" sz="2400" dirty="0">
                <a:latin typeface="+mj-lt"/>
                <a:cs typeface="Times New Roman" panose="02020603050405020304" pitchFamily="18" charset="0"/>
              </a:rPr>
              <a:t>Lankstumas;</a:t>
            </a:r>
          </a:p>
          <a:p>
            <a:r>
              <a:rPr lang="lt-LT" sz="2400" dirty="0">
                <a:latin typeface="+mj-lt"/>
                <a:cs typeface="Times New Roman" panose="02020603050405020304" pitchFamily="18" charset="0"/>
              </a:rPr>
              <a:t>Planavimas ir organizavimas;</a:t>
            </a:r>
          </a:p>
          <a:p>
            <a:r>
              <a:rPr lang="lt-LT" sz="2400" dirty="0">
                <a:latin typeface="+mj-lt"/>
                <a:cs typeface="Times New Roman" panose="02020603050405020304" pitchFamily="18" charset="0"/>
              </a:rPr>
              <a:t>Iniciatyvumas;</a:t>
            </a:r>
          </a:p>
          <a:p>
            <a:r>
              <a:rPr lang="lt-LT" sz="2400" dirty="0">
                <a:latin typeface="+mj-lt"/>
                <a:cs typeface="Times New Roman" panose="02020603050405020304" pitchFamily="18" charset="0"/>
              </a:rPr>
              <a:t>Darbas komandoje;</a:t>
            </a:r>
          </a:p>
          <a:p>
            <a:r>
              <a:rPr lang="lt-LT" sz="2400" dirty="0">
                <a:latin typeface="+mj-lt"/>
                <a:cs typeface="Times New Roman" panose="02020603050405020304" pitchFamily="18" charset="0"/>
              </a:rPr>
              <a:t>Nepriklausomas veikimas.</a:t>
            </a:r>
          </a:p>
        </p:txBody>
      </p:sp>
    </p:spTree>
    <p:extLst>
      <p:ext uri="{BB962C8B-B14F-4D97-AF65-F5344CB8AC3E}">
        <p14:creationId xmlns:p14="http://schemas.microsoft.com/office/powerpoint/2010/main" val="1471199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5FD9B588-76B5-4B27-B81F-0380CB318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1628800"/>
            <a:ext cx="8353425" cy="722313"/>
          </a:xfrm>
        </p:spPr>
        <p:txBody>
          <a:bodyPr/>
          <a:lstStyle/>
          <a:p>
            <a:r>
              <a:rPr lang="lt-LT" sz="6000" dirty="0"/>
              <a:t>Abipusė nauda</a:t>
            </a:r>
            <a:endParaRPr lang="en-US" sz="6000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308A5AF4-6A98-46C3-97C6-3BFBC6695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924944"/>
            <a:ext cx="8353425" cy="4681537"/>
          </a:xfrm>
        </p:spPr>
        <p:txBody>
          <a:bodyPr/>
          <a:lstStyle/>
          <a:p>
            <a:r>
              <a:rPr lang="lt-LT" sz="2800" dirty="0"/>
              <a:t>Savanoriaudamas organizacijoje savanoris auga kaip asmenybė, įgauna tam tikrų kompetencijų, tampa sąmoningesniu piliečiu.</a:t>
            </a:r>
          </a:p>
          <a:p>
            <a:r>
              <a:rPr lang="lt-LT" sz="2800" dirty="0"/>
              <a:t>Susiduria su kliūtimis, išmoksta jas spręsti, susipažįsta su naujais žmonėmis, kuria santykį su žmonėmis.</a:t>
            </a:r>
          </a:p>
          <a:p>
            <a:r>
              <a:rPr lang="lt-LT" sz="2800" dirty="0"/>
              <a:t>Užsiima visuomenei naudinga veikla.</a:t>
            </a:r>
          </a:p>
        </p:txBody>
      </p:sp>
    </p:spTree>
    <p:extLst>
      <p:ext uri="{BB962C8B-B14F-4D97-AF65-F5344CB8AC3E}">
        <p14:creationId xmlns:p14="http://schemas.microsoft.com/office/powerpoint/2010/main" val="3190361289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Dosis"/>
        <a:ea typeface=""/>
        <a:cs typeface=""/>
      </a:majorFont>
      <a:minorFont>
        <a:latin typeface="Dosi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Dosis"/>
        <a:ea typeface=""/>
        <a:cs typeface=""/>
      </a:majorFont>
      <a:minorFont>
        <a:latin typeface="Dosi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1680</TotalTime>
  <Words>441</Words>
  <Application>Microsoft Office PowerPoint</Application>
  <PresentationFormat>On-screen Show (4:3)</PresentationFormat>
  <Paragraphs>68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Dosis</vt:lpstr>
      <vt:lpstr>Times New Roman</vt:lpstr>
      <vt:lpstr>template</vt:lpstr>
      <vt:lpstr>Custom Design</vt:lpstr>
      <vt:lpstr>„Savanorystė - patriotiškumo ir pilietiškumo išraiška“</vt:lpstr>
      <vt:lpstr>Organizacijos, kurioms priklausau</vt:lpstr>
      <vt:lpstr>Savanorystė                                 Pilietiškumas </vt:lpstr>
      <vt:lpstr>Savanorystė KAS TAI?</vt:lpstr>
      <vt:lpstr>Pilietiškumas</vt:lpstr>
      <vt:lpstr>Savanorystė ir pilietiškumas Kas tarp jų bendra?</vt:lpstr>
      <vt:lpstr>PowerPoint Presentation</vt:lpstr>
      <vt:lpstr>PowerPoint Presentation</vt:lpstr>
      <vt:lpstr>Abipusė nauda</vt:lpstr>
      <vt:lpstr>Tyčia ar netyčia išsiigdo tam tikras savybes</vt:lpstr>
      <vt:lpstr>GALIMYBĖS SAVANORIAUTI</vt:lpstr>
      <vt:lpstr>EUROPOS SOLIDARUMO KORPUSO PROGRAMA</vt:lpstr>
      <vt:lpstr>JAUNIMO SAVANORIŠKOS  TARNYBOS  PROGRAMA</vt:lpstr>
      <vt:lpstr>PowerPoint Presentation</vt:lpstr>
      <vt:lpstr>Lietuvos skautija</vt:lpstr>
      <vt:lpstr>Jaunimo asociacija “Patirk”</vt:lpstr>
      <vt:lpstr>Savanorystės, pilietiškumo praktikos pavyzdžiai </vt:lpstr>
      <vt:lpstr>Pilietinės iniciatyvos</vt:lpstr>
      <vt:lpstr>PowerPoint Presentation</vt:lpstr>
      <vt:lpstr>PowerPoint Presentation</vt:lpstr>
      <vt:lpstr>BALTOS PIRŠTINĖS</vt:lpstr>
      <vt:lpstr>TARPTAUTINĖ BETLIEJAUS TAIKOS UGNIES AKCIJA</vt:lpstr>
      <vt:lpstr>Patriotiniai žygiai</vt:lpstr>
      <vt:lpstr>PowerPoint Presentation</vt:lpstr>
      <vt:lpstr>PowerPoint Presentation</vt:lpstr>
      <vt:lpstr>PowerPoint Presentation</vt:lpstr>
      <vt:lpstr>Žygis su keturkoju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SAVANORYSTĖ VEŽA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-</dc:creator>
  <cp:lastModifiedBy>Remi</cp:lastModifiedBy>
  <cp:revision>52</cp:revision>
  <dcterms:created xsi:type="dcterms:W3CDTF">2013-08-27T12:18:02Z</dcterms:created>
  <dcterms:modified xsi:type="dcterms:W3CDTF">2022-09-24T07:26:43Z</dcterms:modified>
</cp:coreProperties>
</file>